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5" r:id="rId3"/>
    <p:sldId id="276" r:id="rId4"/>
    <p:sldId id="278" r:id="rId5"/>
    <p:sldId id="279" r:id="rId6"/>
    <p:sldId id="270" r:id="rId7"/>
    <p:sldId id="269" r:id="rId8"/>
    <p:sldId id="273" r:id="rId9"/>
    <p:sldId id="280" r:id="rId10"/>
    <p:sldId id="275" r:id="rId11"/>
    <p:sldId id="300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BB6"/>
    <a:srgbClr val="160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5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B4920-8FA7-4EA8-9316-369BBBD8CE75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DD08-B54B-4BBE-A087-F4FD5BE4B31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16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FD18-2BF6-4C58-9B9D-1E803169300E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8ACE-04FE-4FF3-826C-5535391AA8F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0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1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42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10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92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11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24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2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70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3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54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4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47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5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50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6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19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7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95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8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48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9EDF-5A4E-426C-A6D0-E3EC08DBA9E0}" type="slidenum">
              <a:rPr lang="it-IT"/>
              <a:pPr/>
              <a:t>9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8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93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416F-0A50-4843-8178-7891C0EBFFE9}" type="datetimeFigureOut">
              <a:rPr lang="it-IT" smtClean="0"/>
              <a:pPr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60C7-BDF7-4B05-B702-645F52132CB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3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5.tiff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5.tiff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openxmlformats.org/officeDocument/2006/relationships/image" Target="../media/image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10" Type="http://schemas.openxmlformats.org/officeDocument/2006/relationships/image" Target="../media/image5.tiff"/><Relationship Id="rId4" Type="http://schemas.openxmlformats.org/officeDocument/2006/relationships/image" Target="../media/image22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6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5.tiff"/><Relationship Id="rId5" Type="http://schemas.openxmlformats.org/officeDocument/2006/relationships/image" Target="../media/image25.jpeg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breve50522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67" y="2786058"/>
            <a:ext cx="4822033" cy="3214689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Immagine 17" descr="DECIMO_INFIN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2918"/>
            <a:ext cx="4394363" cy="3882966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143372" y="1214422"/>
            <a:ext cx="50006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4800" spc="300" dirty="0">
                <a:solidFill>
                  <a:srgbClr val="002060"/>
                </a:solidFill>
                <a:latin typeface="Impact" pitchFamily="34" charset="0"/>
              </a:rPr>
              <a:t> TRKA SA EFIKASNOŠĆU</a:t>
            </a:r>
          </a:p>
        </p:txBody>
      </p:sp>
      <p:pic>
        <p:nvPicPr>
          <p:cNvPr id="9" name="Immagine 8" descr="DECIMO_INFINIT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10" name="Immagine 9" descr="BASE PRESENTAZIONE INFINITY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spruzzata-della-pittura-e-del-pennello-3098299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32"/>
          <a:stretch>
            <a:fillRect/>
          </a:stretch>
        </p:blipFill>
        <p:spPr>
          <a:xfrm>
            <a:off x="6858016" y="1071546"/>
            <a:ext cx="2571736" cy="248766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928802"/>
            <a:ext cx="6228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TROŠKOVI RADA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&amp;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CENA MATERIJALA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</a:t>
            </a:r>
          </a:p>
          <a:p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SU GLAVNI NEDOSTACI </a:t>
            </a:r>
            <a:r>
              <a:rPr lang="sr-Latn-RS" sz="2400" spc="300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BAKRA</a:t>
            </a:r>
            <a:endParaRPr lang="it-IT" sz="2400" spc="3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  <a:p>
            <a:pPr algn="ctr"/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78579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vs. METAL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NI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 S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I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STEM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I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 </a:t>
            </a:r>
          </a:p>
        </p:txBody>
      </p:sp>
      <p:pic>
        <p:nvPicPr>
          <p:cNvPr id="18" name="Immagine 17" descr="pipes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14752"/>
            <a:ext cx="3357554" cy="2327122"/>
          </a:xfrm>
          <a:prstGeom prst="rect">
            <a:avLst/>
          </a:prstGeom>
        </p:spPr>
      </p:pic>
      <p:pic>
        <p:nvPicPr>
          <p:cNvPr id="21" name="Immagine 20" descr="stainles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3929066"/>
            <a:ext cx="2571736" cy="2117894"/>
          </a:xfrm>
          <a:prstGeom prst="rect">
            <a:avLst/>
          </a:prstGeom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643306" y="3214686"/>
            <a:ext cx="55006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TROŠKOVI RADA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&amp;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TEŽAK ALAT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 &amp;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CENA MATERIJALA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SU GLAVNI NEDOSTACI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</a:t>
            </a:r>
          </a:p>
          <a:p>
            <a:r>
              <a:rPr lang="sr-Latn-RS" sz="2400" spc="3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NERĐAJUĆEG ČELIKA</a:t>
            </a:r>
            <a:endParaRPr lang="it-IT" sz="2400" spc="3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  <a:p>
            <a:pPr algn="ctr"/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13" name="Immagine 12" descr="DECIMO_INFINIT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15" name="Immagine 14" descr="BASE PRESENTAZIONE INFINITY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  <p:pic>
        <p:nvPicPr>
          <p:cNvPr id="11" name="Immagine 10" descr="timthum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4143372" y="4857760"/>
            <a:ext cx="989721" cy="104554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nfinity frozen ic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Immagine 17" descr="DECIMO_INFINIT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21" name="Immagine 20" descr="BASE PRESENTAZIONE INFINITY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 descr="Infinity-Piping-05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e 9"/>
          <p:cNvSpPr/>
          <p:nvPr/>
        </p:nvSpPr>
        <p:spPr>
          <a:xfrm rot="10800000">
            <a:off x="1643074" y="2237708"/>
            <a:ext cx="1571572" cy="133416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428992" y="1428736"/>
            <a:ext cx="57150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pc="300" dirty="0">
                <a:solidFill>
                  <a:srgbClr val="0A2BB6"/>
                </a:solidFill>
                <a:latin typeface="Impact" pitchFamily="34" charset="0"/>
              </a:rPr>
              <a:t>IZABERITE PRAVI PREČNIK</a:t>
            </a:r>
            <a:endParaRPr lang="it-IT" spc="300" dirty="0">
              <a:solidFill>
                <a:srgbClr val="0A2BB6"/>
              </a:solidFill>
              <a:latin typeface="Impact" pitchFamily="34" charset="0"/>
            </a:endParaRPr>
          </a:p>
          <a:p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pravi</a:t>
            </a:r>
            <a:r>
              <a:rPr lang="it-IT" sz="1600" spc="300" dirty="0">
                <a:solidFill>
                  <a:srgbClr val="16035D"/>
                </a:solidFill>
                <a:latin typeface="Impact" pitchFamily="34" charset="0"/>
              </a:rPr>
              <a:t> balan</a:t>
            </a:r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s između pada pritiska i kapitalne investicije povećava efikasnost</a:t>
            </a:r>
            <a:endParaRPr lang="it-IT" sz="16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179512" y="3523590"/>
            <a:ext cx="1392124" cy="119129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571636" y="4523724"/>
            <a:ext cx="1571572" cy="133416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28596" y="571480"/>
            <a:ext cx="8072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800" spc="300" dirty="0">
                <a:solidFill>
                  <a:srgbClr val="0A2BB6"/>
                </a:solidFill>
                <a:latin typeface="Impact" pitchFamily="34" charset="0"/>
              </a:rPr>
              <a:t>CEVI ZA VAZDUH</a:t>
            </a:r>
            <a:r>
              <a:rPr lang="it-IT" sz="28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  <a:r>
              <a:rPr lang="it-IT" sz="2800" spc="300" dirty="0">
                <a:solidFill>
                  <a:srgbClr val="002060"/>
                </a:solidFill>
                <a:latin typeface="Impact" pitchFamily="34" charset="0"/>
              </a:rPr>
              <a:t>–</a:t>
            </a:r>
            <a:r>
              <a:rPr lang="sr-Latn-RS" sz="2800" spc="300" dirty="0">
                <a:solidFill>
                  <a:srgbClr val="002060"/>
                </a:solidFill>
                <a:latin typeface="Impact" pitchFamily="34" charset="0"/>
              </a:rPr>
              <a:t> KRITERIJUMI PREDNOSTI</a:t>
            </a:r>
            <a:r>
              <a:rPr lang="it-IT" sz="2800" spc="300" dirty="0">
                <a:solidFill>
                  <a:srgbClr val="002060"/>
                </a:solidFill>
                <a:latin typeface="Impact" pitchFamily="34" charset="0"/>
              </a:rPr>
              <a:t>?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64711" y="2462239"/>
            <a:ext cx="57150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pc="300" dirty="0">
                <a:solidFill>
                  <a:srgbClr val="0A2BB6"/>
                </a:solidFill>
                <a:latin typeface="Impact" pitchFamily="34" charset="0"/>
              </a:rPr>
              <a:t>UPOREDITE MATERIJALE</a:t>
            </a:r>
            <a:endParaRPr lang="it-IT" spc="300" dirty="0">
              <a:solidFill>
                <a:srgbClr val="0A2BB6"/>
              </a:solidFill>
              <a:latin typeface="Impact" pitchFamily="34" charset="0"/>
            </a:endParaRPr>
          </a:p>
          <a:p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Različiti materijali imaju različite karakteristike i različite cene</a:t>
            </a:r>
            <a:endParaRPr lang="it-IT" sz="16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464711" y="3484562"/>
            <a:ext cx="5643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pc="300" dirty="0">
                <a:solidFill>
                  <a:srgbClr val="0A2BB6"/>
                </a:solidFill>
                <a:latin typeface="Impact" pitchFamily="34" charset="0"/>
              </a:rPr>
              <a:t>UPOREDITE VREME INSTALACIJE</a:t>
            </a:r>
            <a:endParaRPr lang="it-IT" spc="300" dirty="0">
              <a:solidFill>
                <a:srgbClr val="0A2BB6"/>
              </a:solidFill>
              <a:latin typeface="Impact" pitchFamily="34" charset="0"/>
            </a:endParaRPr>
          </a:p>
          <a:p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zavarivanje</a:t>
            </a:r>
            <a:r>
              <a:rPr lang="it-IT" sz="1600" spc="300" dirty="0">
                <a:solidFill>
                  <a:srgbClr val="16035D"/>
                </a:solidFill>
                <a:latin typeface="Impact" pitchFamily="34" charset="0"/>
              </a:rPr>
              <a:t>,</a:t>
            </a:r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obrađivanje, farbanje, iznajmljivanje skela i platformi, specijalan alat</a:t>
            </a:r>
            <a:endParaRPr lang="it-IT" sz="16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79512" y="1285860"/>
            <a:ext cx="1463562" cy="128588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464711" y="4495824"/>
            <a:ext cx="56435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pc="300" dirty="0">
                <a:solidFill>
                  <a:srgbClr val="0A2BB6"/>
                </a:solidFill>
                <a:latin typeface="Impact" pitchFamily="34" charset="0"/>
              </a:rPr>
              <a:t>PRIKAŽITE UŠTEDE U ENERGIJI</a:t>
            </a:r>
            <a:r>
              <a:rPr lang="it-IT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</a:p>
          <a:p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Komprimovani vazduh nije besplatan</a:t>
            </a:r>
            <a:endParaRPr lang="it-IT" sz="1600" spc="300" dirty="0">
              <a:solidFill>
                <a:srgbClr val="16035D"/>
              </a:solidFill>
              <a:latin typeface="Impact" pitchFamily="34" charset="0"/>
            </a:endParaRPr>
          </a:p>
          <a:p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On može predstavljati čak</a:t>
            </a:r>
            <a:r>
              <a:rPr lang="it-IT" sz="1600" spc="300" dirty="0">
                <a:solidFill>
                  <a:srgbClr val="16035D"/>
                </a:solidFill>
                <a:latin typeface="Impact" pitchFamily="34" charset="0"/>
              </a:rPr>
              <a:t> 50% </a:t>
            </a:r>
            <a:r>
              <a:rPr lang="sr-Latn-RS" sz="1600" spc="300" dirty="0">
                <a:solidFill>
                  <a:srgbClr val="16035D"/>
                </a:solidFill>
                <a:latin typeface="Impact" pitchFamily="34" charset="0"/>
              </a:rPr>
              <a:t>ukupnog troška energije ukoliko se ne primete skriveni troškovi i mogući energetski benefiti</a:t>
            </a:r>
            <a:endParaRPr lang="it-IT" sz="16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28" name="Immagine 27" descr="DECIMO_INFINITY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151937"/>
            <a:ext cx="899592" cy="794902"/>
          </a:xfrm>
          <a:prstGeom prst="rect">
            <a:avLst/>
          </a:prstGeom>
        </p:spPr>
      </p:pic>
      <p:pic>
        <p:nvPicPr>
          <p:cNvPr id="29" name="Immagine 28" descr="BASE PRESENTAZIONE INFINITY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nfinity-Piping-05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00034" y="1928802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VLAGA UNUTAR SISTEMA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  <a:p>
            <a:pPr algn="ctr"/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UZROKUJE RĐANJE CEVI IZNUTRA KA SPOLJA</a:t>
            </a:r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vs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. 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ČELIČNE CEVI</a:t>
            </a:r>
            <a:endParaRPr lang="it-IT" sz="4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22" name="Immagine 21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CEC9CF"/>
              </a:clrFrom>
              <a:clrTo>
                <a:srgbClr val="CEC9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071942"/>
            <a:ext cx="2065914" cy="1924049"/>
          </a:xfrm>
          <a:prstGeom prst="rect">
            <a:avLst/>
          </a:prstGeom>
        </p:spPr>
      </p:pic>
      <p:pic>
        <p:nvPicPr>
          <p:cNvPr id="23" name="Immagine 22" descr="Rusty_pipe_Safetrack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71810"/>
            <a:ext cx="4857784" cy="2686050"/>
          </a:xfrm>
          <a:prstGeom prst="rect">
            <a:avLst/>
          </a:prstGeom>
        </p:spPr>
      </p:pic>
      <p:pic>
        <p:nvPicPr>
          <p:cNvPr id="12" name="Immagine 11" descr="timthumb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6715140" y="3643314"/>
            <a:ext cx="2071702" cy="2188552"/>
          </a:xfrm>
          <a:prstGeom prst="rect">
            <a:avLst/>
          </a:prstGeom>
        </p:spPr>
      </p:pic>
      <p:pic>
        <p:nvPicPr>
          <p:cNvPr id="15" name="Immagine 14" descr="DECIMO_INFINIT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19" name="Immagine 18" descr="BASE PRESENTAZIONE INFINITY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nfinity-Piping-05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20" name="Immagine 19" descr="images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6190"/>
            <a:ext cx="3571900" cy="232559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0" y="20002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SMANJEN PROTOK VAZDUHA ZBOG GRUBE UNUTRAŠNJOSTI CEVI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&amp;</a:t>
            </a:r>
          </a:p>
          <a:p>
            <a:pPr algn="ctr"/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   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SLOBODNE NASLAGE KAMENCA SE VREMENOM SAKUPLJAJU NA GRUBOJ POVRŠINI UNUTRAŠNJOSTI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		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vs. 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POCINKOVANE CEVI</a:t>
            </a:r>
            <a:endParaRPr lang="it-IT" sz="4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86116" y="4286256"/>
            <a:ext cx="58578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SVE TO ČINI RAD KOMPRESORA TEŽIM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  <a:p>
            <a:pPr algn="ctr"/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+ </a:t>
            </a:r>
          </a:p>
          <a:p>
            <a:pPr algn="ctr"/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   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SLOBODAN KAMENAC MOŽE                   ZAPUŠITI CEVOVOD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	</a:t>
            </a:r>
          </a:p>
        </p:txBody>
      </p:sp>
      <p:pic>
        <p:nvPicPr>
          <p:cNvPr id="21" name="Immagine 20" descr="timthum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8001024" y="3143248"/>
            <a:ext cx="922097" cy="974106"/>
          </a:xfrm>
          <a:prstGeom prst="rect">
            <a:avLst/>
          </a:prstGeom>
        </p:spPr>
      </p:pic>
      <p:pic>
        <p:nvPicPr>
          <p:cNvPr id="15" name="Immagine 14" descr="DECIMO_INFINIT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18" name="Immagine 17" descr="BASE PRESENTAZIONE INFINITY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weld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928934"/>
            <a:ext cx="1828800" cy="1828800"/>
          </a:xfrm>
          <a:prstGeom prst="rect">
            <a:avLst/>
          </a:prstGeom>
        </p:spPr>
      </p:pic>
      <p:pic>
        <p:nvPicPr>
          <p:cNvPr id="18" name="Immagine 17" descr="Infinity-Piping-05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00034" y="200024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OBRAĐIVANJE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, 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ZAVARIVANJE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,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PRAVLJENJE ŽLJEBOVA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,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KRIMPOVANJE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?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vs. 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POCINKOVANE CEVI</a:t>
            </a:r>
            <a:endParaRPr lang="it-IT" sz="4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19" name="Immagine 18" descr="crimpe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4500570"/>
            <a:ext cx="2428892" cy="1475889"/>
          </a:xfrm>
          <a:prstGeom prst="rect">
            <a:avLst/>
          </a:prstGeom>
          <a:ln>
            <a:noFill/>
          </a:ln>
        </p:spPr>
      </p:pic>
      <p:pic>
        <p:nvPicPr>
          <p:cNvPr id="20" name="Immagine 19" descr="tubo roscad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22" r="56818"/>
          <a:stretch>
            <a:fillRect/>
          </a:stretch>
        </p:blipFill>
        <p:spPr>
          <a:xfrm rot="10800000">
            <a:off x="0" y="3000372"/>
            <a:ext cx="2071702" cy="1976281"/>
          </a:xfrm>
          <a:prstGeom prst="rect">
            <a:avLst/>
          </a:prstGeom>
        </p:spPr>
      </p:pic>
      <p:pic>
        <p:nvPicPr>
          <p:cNvPr id="21" name="Immagine 20" descr="grooved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 rot="9391910">
            <a:off x="220659" y="4079545"/>
            <a:ext cx="2155192" cy="1555828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071934" y="292893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VEĆI TROŠKOVI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,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VEĆA TEŽINA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  <a:r>
              <a:rPr lang="sr-Latn-RS" sz="2400" spc="300" dirty="0">
                <a:solidFill>
                  <a:srgbClr val="002060"/>
                </a:solidFill>
                <a:latin typeface="Impact" pitchFamily="34" charset="0"/>
              </a:rPr>
              <a:t>PODIŽU TROŠKOVE INSTALACIJE</a:t>
            </a:r>
            <a:endParaRPr lang="it-IT" sz="2400" spc="3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55855" y="3989248"/>
            <a:ext cx="5214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PREPRAVKE SU SKUPE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429124" y="4643446"/>
            <a:ext cx="4714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PRLJAV POSAO USLED MNOGO OPILJAKA</a:t>
            </a:r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29" name="Immagine 28" descr="timthum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4214810" y="4929198"/>
            <a:ext cx="989721" cy="1045544"/>
          </a:xfrm>
          <a:prstGeom prst="rect">
            <a:avLst/>
          </a:prstGeom>
        </p:spPr>
      </p:pic>
      <p:pic>
        <p:nvPicPr>
          <p:cNvPr id="22" name="Immagine 21" descr="DECIMO_INFINITY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23" name="Immagine 22" descr="BASE PRESENTAZIONE INFINITY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nfinity-Piping-05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vs. PLASTI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ČNI SISTEMI</a:t>
            </a:r>
            <a:endParaRPr lang="it-IT" sz="4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18" name="Immagine 17" descr="plastic_aluminium_internal_diameter_comparison_264x1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4822064" cy="321471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62476" y="3071810"/>
            <a:ext cx="4581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PLASTI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ČNI SISTEM IMA </a:t>
            </a:r>
            <a:r>
              <a:rPr lang="sr-Latn-RS" sz="2400" spc="300" dirty="0">
                <a:solidFill>
                  <a:srgbClr val="002060"/>
                </a:solidFill>
                <a:latin typeface="Impact" pitchFamily="34" charset="0"/>
              </a:rPr>
              <a:t>SMANJEN PROTOK</a:t>
            </a:r>
            <a:endParaRPr lang="it-IT" sz="2400" spc="300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19" name="Immagine 18" descr="timthum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6643702" y="4000504"/>
            <a:ext cx="989721" cy="1045544"/>
          </a:xfrm>
          <a:prstGeom prst="rect">
            <a:avLst/>
          </a:prstGeom>
        </p:spPr>
      </p:pic>
      <p:pic>
        <p:nvPicPr>
          <p:cNvPr id="15" name="Immagine 14" descr="DECIMO_INFINIT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20" name="Immagine 19" descr="BASE PRESENTAZIONE INFINITY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nfinity-Piping-05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23" name="Immagine 22" descr="thermoelasticit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3" t="7295" r="4603" b="158"/>
          <a:stretch>
            <a:fillRect/>
          </a:stretch>
        </p:blipFill>
        <p:spPr>
          <a:xfrm rot="8319261">
            <a:off x="2412773" y="1072491"/>
            <a:ext cx="4621048" cy="3641481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71670" y="4429132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PLASTI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ČNI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S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STEM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NE MOŽE IZDRŽATI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EKSTREMNE USLOVE</a:t>
            </a:r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SAVIJA SE I UVIJA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vs. PLASTI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ČNI SISTEMI</a:t>
            </a:r>
            <a:endParaRPr lang="it-IT" sz="4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19" name="Immagine 18" descr="intense-pulsed-light-warning-ic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43050"/>
            <a:ext cx="1643032" cy="1643032"/>
          </a:xfrm>
          <a:prstGeom prst="rect">
            <a:avLst/>
          </a:prstGeom>
        </p:spPr>
      </p:pic>
      <p:pic>
        <p:nvPicPr>
          <p:cNvPr id="21" name="Immagine 20" descr="timthum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7786710" y="4786322"/>
            <a:ext cx="989721" cy="1045544"/>
          </a:xfrm>
          <a:prstGeom prst="rect">
            <a:avLst/>
          </a:prstGeom>
        </p:spPr>
      </p:pic>
      <p:pic>
        <p:nvPicPr>
          <p:cNvPr id="25" name="Immagine 24" descr="hot co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4409268"/>
            <a:ext cx="2267744" cy="1603295"/>
          </a:xfrm>
          <a:prstGeom prst="rect">
            <a:avLst/>
          </a:prstGeom>
        </p:spPr>
      </p:pic>
      <p:pic>
        <p:nvPicPr>
          <p:cNvPr id="15" name="Immagine 14" descr="DECIMO_INFINITY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17" name="Immagine 16" descr="BASE PRESENTAZIONE INFINITY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nfinity-Piping-05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0" y="18573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LEPLJENJE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, 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TERMOFU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ZIJA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?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TO POVEĆAVA TROŠKOVE RADA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pic>
        <p:nvPicPr>
          <p:cNvPr id="18" name="Immagine 17" descr="redta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8409"/>
          <a:stretch>
            <a:fillRect/>
          </a:stretch>
        </p:blipFill>
        <p:spPr>
          <a:xfrm>
            <a:off x="6429356" y="2143116"/>
            <a:ext cx="2714644" cy="2773476"/>
          </a:xfrm>
          <a:prstGeom prst="rect">
            <a:avLst/>
          </a:prstGeom>
        </p:spPr>
      </p:pic>
      <p:pic>
        <p:nvPicPr>
          <p:cNvPr id="21" name="Immagine 20" descr="food-grade-lubrican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566" y="3643314"/>
            <a:ext cx="827740" cy="117291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400" spc="300" dirty="0">
                <a:solidFill>
                  <a:srgbClr val="16035D"/>
                </a:solidFill>
                <a:latin typeface="Impact" pitchFamily="34" charset="0"/>
              </a:rPr>
              <a:t>vs. PLASTI</a:t>
            </a:r>
            <a:r>
              <a:rPr lang="sr-Latn-RS" sz="4400" spc="300" dirty="0">
                <a:solidFill>
                  <a:srgbClr val="16035D"/>
                </a:solidFill>
                <a:latin typeface="Impact" pitchFamily="34" charset="0"/>
              </a:rPr>
              <a:t>ČNI SISTEMI</a:t>
            </a:r>
            <a:endParaRPr lang="it-IT" sz="4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22" name="Immagine 21" descr="topfusion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BFB6B9"/>
              </a:clrFrom>
              <a:clrTo>
                <a:srgbClr val="BFB6B9">
                  <a:alpha val="0"/>
                </a:srgbClr>
              </a:clrTo>
            </a:clrChange>
          </a:blip>
          <a:srcRect l="27692" r="13846"/>
          <a:stretch>
            <a:fillRect/>
          </a:stretch>
        </p:blipFill>
        <p:spPr>
          <a:xfrm>
            <a:off x="0" y="3803616"/>
            <a:ext cx="1643042" cy="2107843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36661" y="2843532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DUŽE VREME ZATVARANJA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785918" y="4214818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UPIJANJE ULJA</a:t>
            </a:r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605674" y="4878642"/>
            <a:ext cx="6072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ČESTA POJAVA CURENJA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USLED EKSPANZIJE ILI ISTANJIVANJA CEVI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pic>
        <p:nvPicPr>
          <p:cNvPr id="29" name="Immagine 28" descr="glubottl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855" y="2574106"/>
            <a:ext cx="908974" cy="962815"/>
          </a:xfrm>
          <a:prstGeom prst="rect">
            <a:avLst/>
          </a:prstGeom>
        </p:spPr>
      </p:pic>
      <p:pic>
        <p:nvPicPr>
          <p:cNvPr id="30" name="Immagine 29" descr="timthum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1831165" y="4816225"/>
            <a:ext cx="989721" cy="1045544"/>
          </a:xfrm>
          <a:prstGeom prst="rect">
            <a:avLst/>
          </a:prstGeom>
        </p:spPr>
      </p:pic>
      <p:pic>
        <p:nvPicPr>
          <p:cNvPr id="19" name="Immagine 18" descr="DECIMO_INFINITY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23" name="Immagine 22" descr="BASE PRESENTAZIONE INFINITY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antincend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4214810" cy="3184117"/>
          </a:xfrm>
          <a:prstGeom prst="rect">
            <a:avLst/>
          </a:prstGeom>
        </p:spPr>
      </p:pic>
      <p:pic>
        <p:nvPicPr>
          <p:cNvPr id="20" name="Immagine 19" descr="Infinity-Piping-05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641773" y="571480"/>
            <a:ext cx="3502227" cy="5429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97147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 bwMode="auto">
          <a:xfrm>
            <a:off x="0" y="571480"/>
            <a:ext cx="807246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0" y="18573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INŽENJERI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NE PREPORUČUJU</a:t>
            </a:r>
            <a:r>
              <a:rPr lang="it-IT" sz="2400" spc="300" dirty="0">
                <a:solidFill>
                  <a:srgbClr val="16035D"/>
                </a:solidFill>
                <a:latin typeface="Impact" pitchFamily="34" charset="0"/>
              </a:rPr>
              <a:t> PLASTI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ČNE SISTEME</a:t>
            </a:r>
            <a:endParaRPr lang="it-IT" sz="2400" spc="300" dirty="0">
              <a:solidFill>
                <a:srgbClr val="16035D"/>
              </a:solidFill>
              <a:latin typeface="Impact" pitchFamily="34" charset="0"/>
            </a:endParaRPr>
          </a:p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NA MESTIMA GDE JE POTREBNO POVINOVATI SE PROTIVPOŽARNIM REGULATIVAMA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8572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spc="300" dirty="0">
                <a:solidFill>
                  <a:srgbClr val="0A2BB6"/>
                </a:solidFill>
                <a:latin typeface="Impact" pitchFamily="34" charset="0"/>
              </a:rPr>
              <a:t>INFINITY  </a:t>
            </a:r>
            <a:r>
              <a:rPr lang="it-IT" sz="4000" spc="300" dirty="0">
                <a:solidFill>
                  <a:srgbClr val="16035D"/>
                </a:solidFill>
                <a:latin typeface="Impact" pitchFamily="34" charset="0"/>
              </a:rPr>
              <a:t>vs. PLASTI</a:t>
            </a:r>
            <a:r>
              <a:rPr lang="sr-Latn-RS" sz="4000" spc="300" dirty="0">
                <a:solidFill>
                  <a:srgbClr val="16035D"/>
                </a:solidFill>
                <a:latin typeface="Impact" pitchFamily="34" charset="0"/>
              </a:rPr>
              <a:t>ČNI SISTEM</a:t>
            </a:r>
            <a:endParaRPr lang="it-IT" sz="4000" spc="300" dirty="0">
              <a:solidFill>
                <a:srgbClr val="16035D"/>
              </a:solidFill>
              <a:latin typeface="Impact" pitchFamily="34" charset="0"/>
            </a:endParaRPr>
          </a:p>
        </p:txBody>
      </p:sp>
      <p:pic>
        <p:nvPicPr>
          <p:cNvPr id="2050" name="Picture 2" descr="http://www.clipartbest.com/cliparts/4c9/EAB/4c9EABBdi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500438"/>
            <a:ext cx="2024050" cy="2024050"/>
          </a:xfrm>
          <a:prstGeom prst="rect">
            <a:avLst/>
          </a:prstGeom>
          <a:noFill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71802" y="5500702"/>
            <a:ext cx="6072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spc="300" dirty="0">
                <a:solidFill>
                  <a:srgbClr val="0A2BB6"/>
                </a:solidFill>
                <a:latin typeface="Impact" pitchFamily="34" charset="0"/>
              </a:rPr>
              <a:t>NE POSTOJI MOGUĆNOST</a:t>
            </a:r>
            <a:r>
              <a:rPr lang="it-IT" sz="2400" spc="300" dirty="0">
                <a:solidFill>
                  <a:srgbClr val="0A2BB6"/>
                </a:solidFill>
                <a:latin typeface="Impact" pitchFamily="34" charset="0"/>
              </a:rPr>
              <a:t> </a:t>
            </a:r>
            <a:r>
              <a:rPr lang="sr-Latn-RS" sz="2400" spc="300" dirty="0">
                <a:solidFill>
                  <a:srgbClr val="16035D"/>
                </a:solidFill>
                <a:latin typeface="Impact" pitchFamily="34" charset="0"/>
              </a:rPr>
              <a:t>UZEMLJENJA</a:t>
            </a:r>
            <a:endParaRPr lang="it-IT" sz="2400" spc="300" dirty="0">
              <a:solidFill>
                <a:srgbClr val="0A2BB6"/>
              </a:solidFill>
              <a:latin typeface="Impact" pitchFamily="34" charset="0"/>
            </a:endParaRPr>
          </a:p>
        </p:txBody>
      </p:sp>
      <p:pic>
        <p:nvPicPr>
          <p:cNvPr id="25" name="Immagine 24" descr="timthum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8828" r="5468"/>
          <a:stretch>
            <a:fillRect/>
          </a:stretch>
        </p:blipFill>
        <p:spPr>
          <a:xfrm>
            <a:off x="1571604" y="4929198"/>
            <a:ext cx="989721" cy="1045544"/>
          </a:xfrm>
          <a:prstGeom prst="rect">
            <a:avLst/>
          </a:prstGeom>
        </p:spPr>
      </p:pic>
      <p:pic>
        <p:nvPicPr>
          <p:cNvPr id="18" name="Immagine 17" descr="DECIMO_INFINIT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1" y="0"/>
            <a:ext cx="1071539" cy="946839"/>
          </a:xfrm>
          <a:prstGeom prst="rect">
            <a:avLst/>
          </a:prstGeom>
        </p:spPr>
      </p:pic>
      <p:pic>
        <p:nvPicPr>
          <p:cNvPr id="19" name="Immagine 18" descr="BASE PRESENTAZIONE INFINITY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" y="6001512"/>
            <a:ext cx="9140952" cy="85648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287</Words>
  <Application>Microsoft Office PowerPoint</Application>
  <PresentationFormat>On-screen Show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ヒラギノ角ゴ Pro W3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Predrag Janev</cp:lastModifiedBy>
  <cp:revision>157</cp:revision>
  <dcterms:created xsi:type="dcterms:W3CDTF">2014-04-30T16:15:51Z</dcterms:created>
  <dcterms:modified xsi:type="dcterms:W3CDTF">2021-03-11T13:06:48Z</dcterms:modified>
</cp:coreProperties>
</file>